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60" r:id="rId6"/>
    <p:sldId id="271" r:id="rId7"/>
    <p:sldId id="261" r:id="rId8"/>
    <p:sldId id="262" r:id="rId9"/>
    <p:sldId id="263" r:id="rId11"/>
    <p:sldId id="285" r:id="rId12"/>
    <p:sldId id="286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83" r:id="rId21"/>
    <p:sldId id="284" r:id="rId22"/>
    <p:sldId id="259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?: </a:t>
            </a:r>
            <a:r>
              <a:rPr lang="zh-CN" altLang="en-US"/>
              <a:t>为什么不隔离</a:t>
            </a:r>
            <a:r>
              <a:rPr lang="en-US" altLang="zh-CN"/>
              <a:t>performance</a:t>
            </a:r>
            <a:r>
              <a:rPr lang="zh-CN" altLang="en-US"/>
              <a:t>？参考</a:t>
            </a:r>
            <a:r>
              <a:rPr lang="en-US" altLang="zh-CN"/>
              <a:t>containers</a:t>
            </a:r>
            <a:r>
              <a:rPr lang="zh-CN" altLang="en-US"/>
              <a:t>不是可以规定</a:t>
            </a:r>
            <a:r>
              <a:rPr lang="en-US" altLang="zh-CN"/>
              <a:t>resource</a:t>
            </a:r>
            <a:r>
              <a:rPr lang="zh-CN" altLang="en-US"/>
              <a:t>份额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?: </a:t>
            </a:r>
            <a:r>
              <a:rPr lang="zh-CN" altLang="en-US"/>
              <a:t>为什么不隔离</a:t>
            </a:r>
            <a:r>
              <a:rPr lang="en-US" altLang="zh-CN"/>
              <a:t>performance</a:t>
            </a:r>
            <a:r>
              <a:rPr lang="zh-CN" altLang="en-US"/>
              <a:t>？参考</a:t>
            </a:r>
            <a:r>
              <a:rPr lang="en-US" altLang="zh-CN"/>
              <a:t>containers</a:t>
            </a:r>
            <a:r>
              <a:rPr lang="zh-CN" altLang="en-US"/>
              <a:t>不是可以规定</a:t>
            </a:r>
            <a:r>
              <a:rPr lang="en-US" altLang="zh-CN"/>
              <a:t>resource</a:t>
            </a:r>
            <a:r>
              <a:rPr lang="zh-CN" altLang="en-US"/>
              <a:t>份额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毕业实训进展汇报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1752919-</a:t>
            </a:r>
            <a:r>
              <a:rPr lang="zh-CN" altLang="en-US"/>
              <a:t>祁好雨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论文阅读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7210" y="1574800"/>
            <a:ext cx="6325870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33565" y="1564005"/>
            <a:ext cx="47218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多个</a:t>
            </a:r>
            <a:r>
              <a:rPr lang="en-US" altLang="zh-CN"/>
              <a:t>agents</a:t>
            </a:r>
            <a:r>
              <a:rPr lang="zh-CN" altLang="en-US"/>
              <a:t>在同个</a:t>
            </a:r>
            <a:r>
              <a:rPr lang="en-US" altLang="zh-CN"/>
              <a:t>task</a:t>
            </a:r>
            <a:r>
              <a:rPr lang="zh-CN" altLang="en-US"/>
              <a:t>上</a:t>
            </a:r>
            <a:r>
              <a:rPr lang="en-US" altLang="zh-CN"/>
              <a:t>learning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访问不同的</a:t>
            </a:r>
            <a:r>
              <a:rPr lang="en-US" altLang="zh-CN"/>
              <a:t>states</a:t>
            </a:r>
            <a:r>
              <a:rPr lang="zh-CN" altLang="en-US"/>
              <a:t>和</a:t>
            </a:r>
            <a:r>
              <a:rPr lang="en-US" altLang="zh-CN"/>
              <a:t>action</a:t>
            </a:r>
            <a:r>
              <a:rPr lang="zh-CN" altLang="en-US"/>
              <a:t>，计算不同</a:t>
            </a:r>
            <a:r>
              <a:rPr lang="en-US" altLang="zh-CN"/>
              <a:t>rewards</a:t>
            </a:r>
            <a:r>
              <a:rPr lang="zh-CN" altLang="en-US"/>
              <a:t>，有不同的</a:t>
            </a:r>
            <a:r>
              <a:rPr lang="en-US" altLang="zh-CN"/>
              <a:t>learning experience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每一个</a:t>
            </a:r>
            <a:r>
              <a:rPr lang="en-US" altLang="zh-CN"/>
              <a:t>agent</a:t>
            </a:r>
            <a:r>
              <a:rPr lang="zh-CN" altLang="en-US"/>
              <a:t>有一个</a:t>
            </a:r>
            <a:r>
              <a:rPr lang="en-US" altLang="zh-CN"/>
              <a:t>local Q_l</a:t>
            </a:r>
            <a:r>
              <a:rPr lang="zh-CN" altLang="en-US"/>
              <a:t>和一个</a:t>
            </a:r>
            <a:r>
              <a:rPr lang="en-US" altLang="zh-CN"/>
              <a:t>global Q_g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Q_g</a:t>
            </a:r>
            <a:r>
              <a:rPr lang="zh-CN" altLang="en-US"/>
              <a:t>是所有</a:t>
            </a:r>
            <a:r>
              <a:rPr lang="en-US" altLang="zh-CN"/>
              <a:t>agents q value</a:t>
            </a:r>
            <a:r>
              <a:rPr lang="zh-CN" altLang="en-US"/>
              <a:t>的权重和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agents</a:t>
            </a:r>
            <a:r>
              <a:rPr lang="zh-CN" altLang="en-US"/>
              <a:t>之间的信息通过</a:t>
            </a:r>
            <a:r>
              <a:rPr lang="en-US" altLang="zh-CN"/>
              <a:t>communication arrays in </a:t>
            </a:r>
            <a:r>
              <a:rPr lang="zh-CN" altLang="en-US"/>
              <a:t>和 </a:t>
            </a:r>
            <a:r>
              <a:rPr lang="en-US" altLang="zh-CN"/>
              <a:t>out</a:t>
            </a:r>
            <a:r>
              <a:rPr lang="zh-CN" altLang="en-US"/>
              <a:t>来传递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论文阅读</a:t>
            </a:r>
            <a:r>
              <a:rPr lang="en-US" altLang="zh-CN"/>
              <a:t>reference</a:t>
            </a:r>
            <a:r>
              <a:rPr lang="zh-CN" altLang="en-US"/>
              <a:t>：</a:t>
            </a:r>
            <a:r>
              <a:rPr lang="en-US" altLang="zh-CN"/>
              <a:t>MDP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MDP</a:t>
            </a:r>
            <a:r>
              <a:rPr lang="zh-CN" altLang="en-US"/>
              <a:t>：https://towardsdatascience.com/understanding-the-markov-decision-process-mdp-8f838510f150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- agent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- environment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- state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- action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- policy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什么是马尔可夫状态？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4055" y="5196205"/>
            <a:ext cx="621093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论文阅读</a:t>
            </a:r>
            <a:r>
              <a:rPr lang="en-US" altLang="zh-CN"/>
              <a:t>reference</a:t>
            </a:r>
            <a:r>
              <a:rPr lang="zh-CN" altLang="en-US"/>
              <a:t>：</a:t>
            </a:r>
            <a:r>
              <a:rPr lang="en-US" altLang="zh-CN"/>
              <a:t>MDP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什么是马尔可夫状态？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这一刻的状态只取决于上一刻的状态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马尔可夫链或者说马尔可夫</a:t>
            </a:r>
            <a:r>
              <a:rPr lang="en-US" altLang="zh-CN"/>
              <a:t>process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- p</a:t>
            </a:r>
            <a:r>
              <a:rPr lang="zh-CN" altLang="en-US"/>
              <a:t>是状态转移概率（其中从</a:t>
            </a:r>
            <a:r>
              <a:rPr lang="en-US" altLang="zh-CN"/>
              <a:t>s_t</a:t>
            </a:r>
            <a:r>
              <a:rPr lang="zh-CN" altLang="en-US"/>
              <a:t>到</a:t>
            </a:r>
            <a:r>
              <a:rPr lang="en-US" altLang="zh-CN"/>
              <a:t>s_t+1</a:t>
            </a:r>
            <a:r>
              <a:rPr lang="zh-CN" altLang="en-US"/>
              <a:t>的每一个状态都是马尔可夫的）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610" y="3347720"/>
            <a:ext cx="6426835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论文阅读</a:t>
            </a:r>
            <a:r>
              <a:rPr lang="en-US" altLang="zh-CN">
                <a:sym typeface="+mn-ea"/>
              </a:rPr>
              <a:t>reference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MDP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51025"/>
            <a:ext cx="6791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论文阅读</a:t>
            </a:r>
            <a:r>
              <a:rPr lang="en-US" altLang="zh-CN">
                <a:sym typeface="+mn-ea"/>
              </a:rPr>
              <a:t>reference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MDP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马尔可夫 </a:t>
            </a:r>
            <a:r>
              <a:rPr lang="en-US" altLang="zh-CN"/>
              <a:t>reward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- 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- R</a:t>
            </a:r>
            <a:r>
              <a:rPr lang="zh-CN" altLang="en-US"/>
              <a:t>是一个期望</a:t>
            </a:r>
            <a:r>
              <a:rPr lang="en-US" altLang="zh-CN"/>
              <a:t>reward</a:t>
            </a:r>
            <a:r>
              <a:rPr lang="zh-CN" altLang="en-US"/>
              <a:t>，是根据所有从</a:t>
            </a:r>
            <a:r>
              <a:rPr lang="en-US" altLang="zh-CN"/>
              <a:t>s</a:t>
            </a:r>
            <a:r>
              <a:rPr lang="zh-CN" altLang="en-US"/>
              <a:t>状态能够转移到的地方及概率计算得出，一旦</a:t>
            </a:r>
            <a:r>
              <a:rPr lang="en-US" altLang="zh-CN"/>
              <a:t>agent</a:t>
            </a:r>
            <a:r>
              <a:rPr lang="zh-CN" altLang="en-US"/>
              <a:t>到达状态</a:t>
            </a:r>
            <a:r>
              <a:rPr lang="en-US" altLang="zh-CN"/>
              <a:t>s</a:t>
            </a:r>
            <a:r>
              <a:rPr lang="zh-CN" altLang="en-US"/>
              <a:t>，则获得</a:t>
            </a:r>
            <a:r>
              <a:rPr lang="en-US" altLang="zh-CN"/>
              <a:t>R_s reward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2379345"/>
            <a:ext cx="5916930" cy="13500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论文阅读</a:t>
            </a:r>
            <a:r>
              <a:rPr lang="en-US" altLang="zh-CN">
                <a:sym typeface="+mn-ea"/>
              </a:rPr>
              <a:t>reference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MDP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74190"/>
            <a:ext cx="66440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0435" y="1691005"/>
            <a:ext cx="7590155" cy="153860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论文阅读</a:t>
            </a:r>
            <a:r>
              <a:rPr lang="en-US" altLang="zh-CN">
                <a:sym typeface="+mn-ea"/>
              </a:rPr>
              <a:t>reference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MDP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0440" y="3498850"/>
            <a:ext cx="1070229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- A_t</a:t>
            </a:r>
            <a:r>
              <a:rPr lang="zh-CN" altLang="en-US" sz="2800"/>
              <a:t>是</a:t>
            </a:r>
            <a:r>
              <a:rPr lang="en-US" altLang="zh-CN" sz="2800"/>
              <a:t>agent</a:t>
            </a:r>
            <a:r>
              <a:rPr lang="zh-CN" altLang="en-US" sz="2800"/>
              <a:t>在</a:t>
            </a:r>
            <a:r>
              <a:rPr lang="en-US" altLang="zh-CN" sz="2800"/>
              <a:t>t</a:t>
            </a:r>
            <a:r>
              <a:rPr lang="zh-CN" altLang="en-US" sz="2800"/>
              <a:t>时刻能做出的</a:t>
            </a:r>
            <a:r>
              <a:rPr lang="en-US" altLang="zh-CN" sz="2800"/>
              <a:t>action</a:t>
            </a:r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- reward</a:t>
            </a:r>
            <a:r>
              <a:rPr lang="zh-CN" altLang="en-US" sz="2800"/>
              <a:t>是暂时的，我们关注总共的</a:t>
            </a:r>
            <a:r>
              <a:rPr lang="en-US" altLang="zh-CN" sz="2800"/>
              <a:t>return</a:t>
            </a:r>
            <a:endParaRPr lang="zh-CN" altLang="en-US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40" y="4137025"/>
            <a:ext cx="8230235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论文阅读</a:t>
            </a:r>
            <a:r>
              <a:rPr lang="en-US" altLang="zh-CN">
                <a:sym typeface="+mn-ea"/>
              </a:rPr>
              <a:t>reference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MDP</a:t>
            </a:r>
            <a:endParaRPr lang="zh-CN" altLang="en-US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>
            <a:normAutofit fontScale="50000"/>
          </a:bodyPr>
          <a:p>
            <a:r>
              <a:rPr lang="zh-CN" altLang="en-US"/>
              <a:t>上述公式中的</a:t>
            </a:r>
            <a:r>
              <a:rPr lang="en-US" altLang="zh-CN"/>
              <a:t>discount</a:t>
            </a:r>
            <a:r>
              <a:rPr lang="zh-CN" altLang="en-US"/>
              <a:t>代表</a:t>
            </a:r>
            <a:r>
              <a:rPr lang="en-US" altLang="zh-CN"/>
              <a:t>future reward</a:t>
            </a:r>
            <a:r>
              <a:rPr lang="zh-CN" altLang="en-US"/>
              <a:t>是不确定的；另一方面也避免</a:t>
            </a:r>
            <a:r>
              <a:rPr lang="en-US" altLang="zh-CN"/>
              <a:t>future reward</a:t>
            </a:r>
            <a:r>
              <a:rPr lang="zh-CN" altLang="en-US"/>
              <a:t>对</a:t>
            </a:r>
            <a:r>
              <a:rPr lang="en-US" altLang="zh-CN"/>
              <a:t>return</a:t>
            </a:r>
            <a:r>
              <a:rPr lang="zh-CN" altLang="en-US"/>
              <a:t>有太大影响</a:t>
            </a:r>
            <a:r>
              <a:rPr lang="en-US" altLang="zh-CN"/>
              <a:t>(discount</a:t>
            </a:r>
            <a:r>
              <a:rPr lang="zh-CN" altLang="en-US"/>
              <a:t>属于</a:t>
            </a:r>
            <a:r>
              <a:rPr lang="en-US" altLang="zh-CN"/>
              <a:t>[0,1])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policy</a:t>
            </a:r>
            <a:r>
              <a:rPr lang="zh-CN" altLang="en-US"/>
              <a:t>给了一个在当前</a:t>
            </a:r>
            <a:r>
              <a:rPr lang="en-US" altLang="zh-CN"/>
              <a:t>state</a:t>
            </a:r>
            <a:r>
              <a:rPr lang="zh-CN" altLang="en-US"/>
              <a:t>做</a:t>
            </a:r>
            <a:r>
              <a:rPr lang="en-US" altLang="zh-CN"/>
              <a:t>action</a:t>
            </a:r>
            <a:r>
              <a:rPr lang="zh-CN" altLang="en-US"/>
              <a:t>的概率分布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state value function</a:t>
            </a:r>
            <a:r>
              <a:rPr lang="zh-CN" altLang="en-US"/>
              <a:t>是我们比较关注的，代表了长期的</a:t>
            </a:r>
            <a:r>
              <a:rPr lang="en-US" altLang="zh-CN"/>
              <a:t>reward</a:t>
            </a:r>
            <a:r>
              <a:rPr lang="zh-CN" altLang="en-US"/>
              <a:t>（在某个状态）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485" y="2144395"/>
            <a:ext cx="5727065" cy="1099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37940"/>
            <a:ext cx="7299960" cy="1427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5" y="5669915"/>
            <a:ext cx="4531995" cy="1060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论文阅读：</a:t>
            </a:r>
            <a:r>
              <a:rPr lang="en-US" altLang="zh-CN"/>
              <a:t>Deep reinforcement learning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efficient cloud datacenters</a:t>
            </a:r>
            <a:r>
              <a:rPr lang="zh-CN" altLang="en-US"/>
              <a:t>实现策略：</a:t>
            </a:r>
            <a:endParaRPr lang="zh-CN" altLang="en-US"/>
          </a:p>
          <a:p>
            <a:pPr lvl="1"/>
            <a:r>
              <a:rPr lang="en-US" altLang="zh-CN"/>
              <a:t>consolidation</a:t>
            </a:r>
            <a:r>
              <a:rPr lang="zh-CN" altLang="en-US"/>
              <a:t>：在</a:t>
            </a:r>
            <a:r>
              <a:rPr lang="en-US" altLang="zh-CN"/>
              <a:t>host</a:t>
            </a:r>
            <a:r>
              <a:rPr lang="zh-CN" altLang="en-US"/>
              <a:t>间挪</a:t>
            </a:r>
            <a:r>
              <a:rPr lang="en-US" altLang="zh-CN"/>
              <a:t>vm/trade off between energy and quality</a:t>
            </a:r>
            <a:endParaRPr lang="en-US" altLang="zh-CN"/>
          </a:p>
          <a:p>
            <a:pPr lvl="2"/>
            <a:r>
              <a:rPr lang="zh-CN" altLang="en-US"/>
              <a:t>缺点：</a:t>
            </a:r>
            <a:endParaRPr lang="zh-CN" altLang="en-US"/>
          </a:p>
          <a:p>
            <a:pPr lvl="3"/>
            <a:r>
              <a:rPr lang="zh-CN" altLang="en-US"/>
              <a:t>不可忽视的网络带宽要求和计算资源占用</a:t>
            </a:r>
            <a:endParaRPr lang="zh-CN" altLang="en-US"/>
          </a:p>
          <a:p>
            <a:pPr lvl="3"/>
            <a:r>
              <a:rPr lang="zh-CN" altLang="en-US"/>
              <a:t>技术难度</a:t>
            </a:r>
            <a:endParaRPr lang="zh-CN" altLang="en-US"/>
          </a:p>
          <a:p>
            <a:pPr lvl="1"/>
            <a:r>
              <a:rPr lang="en-US" altLang="zh-CN"/>
              <a:t>placement</a:t>
            </a:r>
            <a:r>
              <a:rPr lang="zh-CN" altLang="en-US"/>
              <a:t>：类似</a:t>
            </a:r>
            <a:r>
              <a:rPr lang="en-US" altLang="zh-CN"/>
              <a:t>bin packing problem</a:t>
            </a:r>
            <a:r>
              <a:rPr lang="zh-CN" altLang="en-US"/>
              <a:t>，</a:t>
            </a:r>
            <a:r>
              <a:rPr lang="en-US" altLang="zh-CN"/>
              <a:t>host</a:t>
            </a:r>
            <a:r>
              <a:rPr lang="zh-CN" altLang="en-US"/>
              <a:t>是</a:t>
            </a:r>
            <a:r>
              <a:rPr lang="en-US" altLang="zh-CN"/>
              <a:t>bin</a:t>
            </a:r>
            <a:r>
              <a:rPr lang="zh-CN" altLang="en-US"/>
              <a:t>，</a:t>
            </a:r>
            <a:r>
              <a:rPr lang="en-US" altLang="zh-CN"/>
              <a:t>vm</a:t>
            </a:r>
            <a:r>
              <a:rPr lang="zh-CN" altLang="en-US"/>
              <a:t>是</a:t>
            </a:r>
            <a:r>
              <a:rPr lang="en-US" altLang="zh-CN"/>
              <a:t>object</a:t>
            </a:r>
            <a:endParaRPr lang="en-US" altLang="zh-CN"/>
          </a:p>
          <a:p>
            <a:pPr lvl="2"/>
            <a:r>
              <a:rPr lang="zh-CN" altLang="en-US" sz="2000"/>
              <a:t>所有的</a:t>
            </a:r>
            <a:r>
              <a:rPr lang="en-US" altLang="zh-CN" sz="2000"/>
              <a:t>VM</a:t>
            </a:r>
            <a:r>
              <a:rPr lang="zh-CN" altLang="en-US" sz="2000"/>
              <a:t>分成</a:t>
            </a:r>
            <a:r>
              <a:rPr lang="en-US" altLang="zh-CN" sz="2000"/>
              <a:t>S</a:t>
            </a:r>
            <a:r>
              <a:rPr lang="zh-CN" altLang="en-US" sz="2000"/>
              <a:t>个</a:t>
            </a:r>
            <a:r>
              <a:rPr lang="en-US" altLang="zh-CN" sz="2000"/>
              <a:t>class</a:t>
            </a:r>
            <a:r>
              <a:rPr lang="zh-CN" altLang="en-US" sz="2000"/>
              <a:t>，不同</a:t>
            </a:r>
            <a:r>
              <a:rPr lang="en-US" altLang="zh-CN" sz="2000"/>
              <a:t>class</a:t>
            </a:r>
            <a:r>
              <a:rPr lang="zh-CN" altLang="en-US" sz="2000"/>
              <a:t>的</a:t>
            </a:r>
            <a:r>
              <a:rPr lang="en-US" altLang="zh-CN" sz="2000"/>
              <a:t>VM</a:t>
            </a:r>
            <a:r>
              <a:rPr lang="zh-CN" altLang="en-US" sz="2000"/>
              <a:t>分配不同资源</a:t>
            </a:r>
            <a:endParaRPr lang="zh-CN" altLang="en-US" sz="2000"/>
          </a:p>
          <a:p>
            <a:pPr lvl="2"/>
            <a:r>
              <a:rPr lang="zh-CN" altLang="en-US" sz="2000"/>
              <a:t>用户请求固定数量的一系列</a:t>
            </a:r>
            <a:r>
              <a:rPr lang="en-US" altLang="zh-CN" sz="2000"/>
              <a:t>VM</a:t>
            </a:r>
            <a:endParaRPr lang="en-US" altLang="zh-CN" sz="2000"/>
          </a:p>
          <a:p>
            <a:pPr lvl="2"/>
            <a:r>
              <a:rPr lang="en-US" altLang="zh-CN" sz="2000"/>
              <a:t>ML</a:t>
            </a:r>
            <a:r>
              <a:rPr lang="zh-CN" altLang="en-US" sz="2000"/>
              <a:t>可以用来作为</a:t>
            </a:r>
            <a:r>
              <a:rPr lang="en-US" altLang="zh-CN" sz="2000"/>
              <a:t>replacement</a:t>
            </a:r>
            <a:r>
              <a:rPr lang="zh-CN" altLang="en-US" sz="2000"/>
              <a:t>的算法；也可以用来选择不同的</a:t>
            </a:r>
            <a:r>
              <a:rPr lang="en-US" altLang="zh-CN" sz="2000"/>
              <a:t>heuristics</a:t>
            </a:r>
            <a:endParaRPr lang="en-US" altLang="zh-CN"/>
          </a:p>
          <a:p>
            <a:pPr lvl="2"/>
            <a:r>
              <a:rPr lang="zh-CN" altLang="en-US"/>
              <a:t>常用技术：</a:t>
            </a:r>
            <a:r>
              <a:rPr lang="en-US" altLang="zh-CN"/>
              <a:t>Q-learning</a:t>
            </a:r>
            <a:r>
              <a:rPr lang="zh-CN" altLang="en-US"/>
              <a:t>、</a:t>
            </a:r>
            <a:r>
              <a:rPr lang="en-US" altLang="zh-CN"/>
              <a:t>DRL</a:t>
            </a:r>
            <a:endParaRPr lang="en-US" altLang="zh-CN"/>
          </a:p>
          <a:p>
            <a:pPr marL="0" lv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论文阅读：</a:t>
            </a:r>
            <a:r>
              <a:rPr lang="en-US" altLang="zh-CN"/>
              <a:t>Deep reinforcement learning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46930" y="1691005"/>
            <a:ext cx="6775450" cy="4351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2653665"/>
            <a:ext cx="4318635" cy="2426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理论进展</a:t>
            </a:r>
            <a:endParaRPr lang="zh-CN" altLang="en-US"/>
          </a:p>
          <a:p>
            <a:r>
              <a:rPr lang="zh-CN" altLang="en-US"/>
              <a:t>实践进展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实践进展（演示代码）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多选</a:t>
            </a:r>
            <a:r>
              <a:rPr lang="en-US" altLang="zh-CN"/>
              <a:t>pods</a:t>
            </a:r>
            <a:r>
              <a:rPr lang="zh-CN" altLang="en-US"/>
              <a:t>监控模块</a:t>
            </a:r>
            <a:endParaRPr lang="zh-CN" altLang="en-US"/>
          </a:p>
          <a:p>
            <a:r>
              <a:rPr lang="zh-CN" altLang="en-US"/>
              <a:t>可视化模块（前端</a:t>
            </a:r>
            <a:r>
              <a:rPr lang="en-US" altLang="zh-CN"/>
              <a:t>echarts</a:t>
            </a:r>
            <a:r>
              <a:rPr lang="zh-CN" altLang="en-US"/>
              <a:t>绘图）</a:t>
            </a:r>
            <a:endParaRPr lang="zh-CN" altLang="en-US"/>
          </a:p>
          <a:p>
            <a:r>
              <a:rPr lang="zh-CN" altLang="en-US"/>
              <a:t>可视化模块（前端</a:t>
            </a:r>
            <a:r>
              <a:rPr lang="en-US" altLang="zh-CN"/>
              <a:t>websocket</a:t>
            </a:r>
            <a:r>
              <a:rPr lang="zh-CN" altLang="en-US"/>
              <a:t>协议实现）</a:t>
            </a:r>
            <a:endParaRPr lang="zh-CN" altLang="en-US"/>
          </a:p>
          <a:p>
            <a:r>
              <a:rPr lang="zh-CN" altLang="en-US"/>
              <a:t>可视化模块（后端</a:t>
            </a:r>
            <a:r>
              <a:rPr lang="en-US" altLang="zh-CN"/>
              <a:t>websocket</a:t>
            </a:r>
            <a:r>
              <a:rPr lang="zh-CN" altLang="en-US"/>
              <a:t>协议实现）</a:t>
            </a:r>
            <a:endParaRPr lang="zh-CN" altLang="en-US"/>
          </a:p>
          <a:p>
            <a:r>
              <a:rPr lang="zh-CN" altLang="en-US"/>
              <a:t>预测模块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理论进展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论文阅读</a:t>
            </a:r>
            <a:endParaRPr lang="zh-CN" altLang="en-US"/>
          </a:p>
          <a:p>
            <a:r>
              <a:rPr lang="en-US" altLang="zh-CN"/>
              <a:t>kubernetes in action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论文阅读：</a:t>
            </a:r>
            <a:r>
              <a:rPr lang="en-US" altLang="zh-CN"/>
              <a:t>A review on dynamic consolidation of vm ...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consolidation(vm):</a:t>
            </a:r>
            <a:r>
              <a:rPr lang="en-US" altLang="zh-CN" sz="1800"/>
              <a:t>Virtual machine (VM) consolidation utilizes live migration of virtual machines (VMs) to transfer a VM among physical servers in order to improve the utilization of resources and energy efficiency in cloud data centers.</a:t>
            </a:r>
            <a:endParaRPr lang="en-US" altLang="zh-CN" sz="1800"/>
          </a:p>
          <a:p>
            <a:r>
              <a:rPr lang="en-US" altLang="zh-CN" sz="1800"/>
              <a:t>Background study</a:t>
            </a:r>
            <a:r>
              <a:rPr lang="zh-CN" altLang="en-US" sz="1800"/>
              <a:t>：</a:t>
            </a:r>
            <a:r>
              <a:rPr lang="en-US" altLang="zh-CN" sz="1800"/>
              <a:t>conventional methods</a:t>
            </a:r>
            <a:r>
              <a:rPr lang="zh-CN" altLang="en-US" sz="1800"/>
              <a:t>；</a:t>
            </a:r>
            <a:r>
              <a:rPr lang="en-US" altLang="zh-CN" sz="1800"/>
              <a:t>linear programming approaches</a:t>
            </a:r>
            <a:r>
              <a:rPr lang="zh-CN" altLang="en-US" sz="1800"/>
              <a:t>；</a:t>
            </a:r>
            <a:r>
              <a:rPr lang="en-US" altLang="zh-CN" sz="1800"/>
              <a:t>heauristic methods</a:t>
            </a:r>
            <a:r>
              <a:rPr lang="zh-CN" altLang="en-US" sz="1800"/>
              <a:t>；</a:t>
            </a:r>
            <a:r>
              <a:rPr lang="en-US" altLang="zh-CN" sz="1800"/>
              <a:t>ML based</a:t>
            </a:r>
            <a:endParaRPr lang="en-US" altLang="zh-CN" sz="1800"/>
          </a:p>
          <a:p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423920"/>
            <a:ext cx="4119880" cy="3090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论文阅读：</a:t>
            </a:r>
            <a:r>
              <a:rPr lang="en-US" altLang="zh-CN"/>
              <a:t>A review on dynamic consolidation of vm ...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9970" y="1691005"/>
            <a:ext cx="3106420" cy="4351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85" y="1691005"/>
            <a:ext cx="5969000" cy="2628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8875" y="5312410"/>
            <a:ext cx="3026410" cy="4210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58875" y="2936240"/>
            <a:ext cx="3026410" cy="4210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论文阅读：</a:t>
            </a:r>
            <a:r>
              <a:rPr lang="en-US" altLang="zh-CN" sz="3100"/>
              <a:t>Applying reinforcement learning towards automation resource allocation and application scalability</a:t>
            </a:r>
            <a:endParaRPr lang="en-US" altLang="zh-CN" sz="31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/>
              <a:t>Introduction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Iaas</a:t>
            </a:r>
            <a:r>
              <a:rPr lang="zh-CN" altLang="en-US" sz="2400"/>
              <a:t>的优势：动态调度</a:t>
            </a:r>
            <a:endParaRPr lang="zh-CN" altLang="en-US" sz="2400"/>
          </a:p>
          <a:p>
            <a:r>
              <a:rPr lang="zh-CN" altLang="en-US" sz="2400"/>
              <a:t>动态调度是困难的：</a:t>
            </a:r>
            <a:r>
              <a:rPr lang="en-US" altLang="zh-CN" sz="2400"/>
              <a:t>1. resource performance</a:t>
            </a:r>
            <a:r>
              <a:rPr lang="zh-CN" altLang="en-US" sz="2400"/>
              <a:t>始终在变，</a:t>
            </a:r>
            <a:r>
              <a:rPr lang="en-US" altLang="zh-CN" sz="2400"/>
              <a:t>2. </a:t>
            </a:r>
            <a:r>
              <a:rPr lang="zh-CN" altLang="en-US" sz="2400"/>
              <a:t>调度会影响同</a:t>
            </a:r>
            <a:r>
              <a:rPr lang="en-US" altLang="zh-CN" sz="2400"/>
              <a:t>host</a:t>
            </a:r>
            <a:r>
              <a:rPr lang="zh-CN" altLang="en-US" sz="2400"/>
              <a:t>的其他</a:t>
            </a:r>
            <a:r>
              <a:rPr lang="en-US" altLang="zh-CN" sz="2400"/>
              <a:t>vm</a:t>
            </a:r>
            <a:endParaRPr lang="en-US" altLang="zh-CN" sz="2400"/>
          </a:p>
          <a:p>
            <a:r>
              <a:rPr lang="en-US" altLang="zh-CN" sz="2400"/>
              <a:t>MDP(</a:t>
            </a:r>
            <a:r>
              <a:rPr lang="zh-CN" altLang="en-US" sz="2400"/>
              <a:t>马尔可夫决策过程</a:t>
            </a:r>
            <a:r>
              <a:rPr lang="en-US" altLang="zh-CN" sz="2400"/>
              <a:t>)</a:t>
            </a:r>
            <a:r>
              <a:rPr lang="zh-CN" altLang="en-US" sz="2400"/>
              <a:t>和</a:t>
            </a:r>
            <a:r>
              <a:rPr lang="en-US" altLang="zh-CN" sz="2400"/>
              <a:t>Q-learning</a:t>
            </a:r>
            <a:r>
              <a:rPr lang="zh-CN" altLang="en-US" sz="2400"/>
              <a:t>等增强学习手段适应这种变化的情况下做决策</a:t>
            </a:r>
            <a:endParaRPr lang="zh-CN" altLang="en-US" sz="2400"/>
          </a:p>
          <a:p>
            <a:r>
              <a:rPr lang="zh-CN" altLang="en-US" sz="2400"/>
              <a:t>创造了</a:t>
            </a:r>
            <a:r>
              <a:rPr lang="en-US" altLang="zh-CN" sz="2400"/>
              <a:t>parallel Q-learning</a:t>
            </a:r>
            <a:r>
              <a:rPr lang="zh-CN" altLang="en-US" sz="2400"/>
              <a:t>减少做决策的时间，解决新增</a:t>
            </a:r>
            <a:r>
              <a:rPr lang="en-US" altLang="zh-CN" sz="2400"/>
              <a:t>state variable</a:t>
            </a:r>
            <a:r>
              <a:rPr lang="zh-CN" altLang="en-US" sz="2400"/>
              <a:t>对维度的影响</a:t>
            </a:r>
            <a:endParaRPr lang="zh-CN" altLang="en-US" sz="2400"/>
          </a:p>
          <a:p>
            <a:pPr marL="0" indent="0">
              <a:buNone/>
            </a:pPr>
            <a:endParaRPr lang="en-US" altLang="zh-CN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论文阅读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 altLang="zh-CN"/>
              <a:t>VMM</a:t>
            </a:r>
            <a:r>
              <a:rPr lang="zh-CN" altLang="en-US"/>
              <a:t>控制</a:t>
            </a:r>
            <a:r>
              <a:rPr lang="en-US" altLang="zh-CN"/>
              <a:t>VM</a:t>
            </a:r>
            <a:r>
              <a:rPr lang="zh-CN" altLang="en-US"/>
              <a:t>对</a:t>
            </a:r>
            <a:r>
              <a:rPr lang="en-US" altLang="zh-CN"/>
              <a:t>host resources</a:t>
            </a:r>
            <a:r>
              <a:rPr lang="zh-CN" altLang="en-US"/>
              <a:t>的</a:t>
            </a:r>
            <a:r>
              <a:rPr lang="en-US" altLang="zh-CN"/>
              <a:t>access</a:t>
            </a:r>
            <a:r>
              <a:rPr lang="zh-CN" altLang="en-US"/>
              <a:t>，并不隔离</a:t>
            </a:r>
            <a:r>
              <a:rPr lang="en-US" altLang="zh-CN"/>
              <a:t>performance(?)</a:t>
            </a:r>
            <a:endParaRPr lang="en-US" altLang="zh-CN"/>
          </a:p>
          <a:p>
            <a:r>
              <a:rPr lang="en-US" altLang="zh-CN"/>
              <a:t>performance unpredictability</a:t>
            </a:r>
            <a:r>
              <a:rPr lang="zh-CN" altLang="en-US"/>
              <a:t>是一个主要困难</a:t>
            </a:r>
            <a:endParaRPr lang="zh-CN" altLang="en-US"/>
          </a:p>
          <a:p>
            <a:r>
              <a:rPr lang="zh-CN" altLang="en-US"/>
              <a:t>传统方法是</a:t>
            </a:r>
            <a:r>
              <a:rPr lang="en-US" altLang="zh-CN"/>
              <a:t>rule-based</a:t>
            </a:r>
            <a:r>
              <a:rPr lang="zh-CN" altLang="en-US"/>
              <a:t>，根据超参</a:t>
            </a:r>
            <a:r>
              <a:rPr lang="en-US" altLang="zh-CN"/>
              <a:t>upper bound</a:t>
            </a:r>
            <a:r>
              <a:rPr lang="zh-CN" altLang="en-US"/>
              <a:t>和</a:t>
            </a:r>
            <a:r>
              <a:rPr lang="en-US" altLang="zh-CN"/>
              <a:t>lower bound</a:t>
            </a:r>
            <a:r>
              <a:rPr lang="zh-CN" altLang="en-US"/>
              <a:t>来</a:t>
            </a:r>
            <a:r>
              <a:rPr lang="en-US" altLang="zh-CN"/>
              <a:t>scale up/down</a:t>
            </a:r>
            <a:endParaRPr lang="en-US" altLang="zh-CN"/>
          </a:p>
          <a:p>
            <a:r>
              <a:rPr lang="zh-CN" altLang="en-US"/>
              <a:t>再进一步使用</a:t>
            </a:r>
            <a:r>
              <a:rPr lang="en-US" altLang="zh-CN"/>
              <a:t>MDP</a:t>
            </a:r>
            <a:endParaRPr lang="en-US" altLang="zh-CN"/>
          </a:p>
          <a:p>
            <a:r>
              <a:rPr lang="zh-CN" altLang="en-US"/>
              <a:t>但是</a:t>
            </a:r>
            <a:r>
              <a:rPr lang="en-US" altLang="zh-CN"/>
              <a:t>MDP</a:t>
            </a:r>
            <a:r>
              <a:rPr lang="zh-CN" altLang="en-US"/>
              <a:t>需要时间来得出计算结果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对这个</a:t>
            </a:r>
            <a:r>
              <a:rPr lang="en-US" altLang="zh-CN"/>
              <a:t>drawback</a:t>
            </a:r>
            <a:r>
              <a:rPr lang="zh-CN" altLang="en-US"/>
              <a:t>的一个解决方法是使用一个在外部</a:t>
            </a:r>
            <a:r>
              <a:rPr lang="en-US" altLang="zh-CN"/>
              <a:t>sample data</a:t>
            </a:r>
            <a:r>
              <a:rPr lang="zh-CN" altLang="en-US"/>
              <a:t>上面已经</a:t>
            </a:r>
            <a:r>
              <a:rPr lang="en-US" altLang="zh-CN"/>
              <a:t>train</a:t>
            </a:r>
            <a:r>
              <a:rPr lang="zh-CN" altLang="en-US"/>
              <a:t>好的外部决策方法（有点像迁移学习）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该论文提出了一个和外部决策互为补充的内部决策算法</a:t>
            </a:r>
            <a:r>
              <a:rPr lang="en-US" altLang="zh-CN"/>
              <a:t>(</a:t>
            </a:r>
            <a:r>
              <a:rPr lang="zh-CN" altLang="en-US"/>
              <a:t>根据当前数据</a:t>
            </a:r>
            <a:r>
              <a:rPr lang="en-US" altLang="zh-CN"/>
              <a:t>train)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论文阅读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提出的</a:t>
            </a:r>
            <a:r>
              <a:rPr lang="en-US" altLang="zh-CN"/>
              <a:t>parallel q-learning</a:t>
            </a:r>
            <a:r>
              <a:rPr lang="zh-CN" altLang="en-US"/>
              <a:t>有两个优势：</a:t>
            </a:r>
            <a:r>
              <a:rPr lang="en-US" altLang="zh-CN"/>
              <a:t>1. </a:t>
            </a:r>
            <a:r>
              <a:rPr lang="zh-CN" altLang="en-US"/>
              <a:t>利用并发，决策时间减少 </a:t>
            </a:r>
            <a:r>
              <a:rPr lang="en-US" altLang="zh-CN"/>
              <a:t>2.</a:t>
            </a:r>
            <a:r>
              <a:rPr lang="zh-CN" altLang="en-US"/>
              <a:t>适应</a:t>
            </a:r>
            <a:r>
              <a:rPr lang="en-US" altLang="zh-CN"/>
              <a:t>resource number</a:t>
            </a:r>
            <a:r>
              <a:rPr lang="zh-CN" altLang="en-US"/>
              <a:t>的变化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实验环境：</a:t>
            </a:r>
            <a:endParaRPr lang="zh-CN" altLang="en-US"/>
          </a:p>
          <a:p>
            <a:pPr lvl="1"/>
            <a:r>
              <a:rPr lang="en-US" altLang="zh-CN" sz="2400"/>
              <a:t>Xen Hypervisor</a:t>
            </a:r>
            <a:r>
              <a:rPr lang="zh-CN" altLang="en-US" sz="2400"/>
              <a:t>：无法选择实际的接口；不能隔离同</a:t>
            </a:r>
            <a:r>
              <a:rPr lang="en-US" altLang="zh-CN" sz="2400"/>
              <a:t>hostVM</a:t>
            </a:r>
            <a:r>
              <a:rPr lang="zh-CN" altLang="en-US" sz="2400"/>
              <a:t>的</a:t>
            </a:r>
            <a:r>
              <a:rPr lang="en-US" altLang="zh-CN" sz="2400"/>
              <a:t>performance</a:t>
            </a:r>
            <a:endParaRPr lang="en-US" altLang="zh-CN" sz="2400"/>
          </a:p>
          <a:p>
            <a:pPr lvl="1"/>
            <a:r>
              <a:rPr lang="en-US" altLang="zh-CN" sz="2400"/>
              <a:t>Microbenchmark EC2</a:t>
            </a:r>
            <a:endParaRPr lang="en-US" altLang="zh-CN" sz="2400"/>
          </a:p>
          <a:p>
            <a:pPr lvl="1"/>
            <a:endParaRPr lang="zh-CN" altLang="en-US"/>
          </a:p>
          <a:p>
            <a:pPr lvl="0"/>
            <a:r>
              <a:rPr lang="en-US" altLang="zh-CN" sz="2800"/>
              <a:t>TODO</a:t>
            </a:r>
            <a:r>
              <a:rPr lang="zh-CN" altLang="en-US" sz="2800"/>
              <a:t>：</a:t>
            </a:r>
            <a:r>
              <a:rPr lang="en-US" altLang="zh-CN" sz="2800"/>
              <a:t>Q-learning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论文阅读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85975"/>
            <a:ext cx="10515600" cy="3465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2450</Words>
  <Application>WPS 演示</Application>
  <PresentationFormat>宽屏</PresentationFormat>
  <Paragraphs>160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方正书宋_GBK</vt:lpstr>
      <vt:lpstr>Wingdings</vt:lpstr>
      <vt:lpstr>宋体</vt:lpstr>
      <vt:lpstr>汉仪书宋二KW</vt:lpstr>
      <vt:lpstr>Calibri Light</vt:lpstr>
      <vt:lpstr>Helvetica Neue</vt:lpstr>
      <vt:lpstr>Calibri</vt:lpstr>
      <vt:lpstr>微软雅黑</vt:lpstr>
      <vt:lpstr>汉仪旗黑</vt:lpstr>
      <vt:lpstr>Arial Unicode MS</vt:lpstr>
      <vt:lpstr>Office 主题</vt:lpstr>
      <vt:lpstr>毕业实训进展汇报</vt:lpstr>
      <vt:lpstr>目录</vt:lpstr>
      <vt:lpstr>理论进展</vt:lpstr>
      <vt:lpstr>论文阅读：A review on dynamic consolidation of vm ...</vt:lpstr>
      <vt:lpstr>论文阅读：A review on dynamic consolidation of vm ...</vt:lpstr>
      <vt:lpstr>论文阅读：Applying reinforcement learning towards automation resource allocation and application scalability</vt:lpstr>
      <vt:lpstr>论文阅读</vt:lpstr>
      <vt:lpstr>论文阅读</vt:lpstr>
      <vt:lpstr>PowerPoint 演示文稿</vt:lpstr>
      <vt:lpstr>PowerPoint 演示文稿</vt:lpstr>
      <vt:lpstr>论文阅读reference：MDP</vt:lpstr>
      <vt:lpstr>论文阅读reference：MDP</vt:lpstr>
      <vt:lpstr>论文阅读reference：MDP</vt:lpstr>
      <vt:lpstr>论文阅读reference：MDP</vt:lpstr>
      <vt:lpstr>论文阅读reference：MDP</vt:lpstr>
      <vt:lpstr>PowerPoint 演示文稿</vt:lpstr>
      <vt:lpstr>PowerPoint 演示文稿</vt:lpstr>
      <vt:lpstr>PowerPoint 演示文稿</vt:lpstr>
      <vt:lpstr>论文阅读：Deep reinforcement learning</vt:lpstr>
      <vt:lpstr>实践进展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a77</dc:creator>
  <cp:lastModifiedBy>a77</cp:lastModifiedBy>
  <cp:revision>6</cp:revision>
  <dcterms:created xsi:type="dcterms:W3CDTF">2021-12-02T11:03:57Z</dcterms:created>
  <dcterms:modified xsi:type="dcterms:W3CDTF">2021-12-02T11:03:57Z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